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Default ContentType="image/gif" Extension="gif"/>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3.xml"/>
  <Override ContentType="application/vnd.openxmlformats-officedocument.presentationml.notesMaster+xml" PartName="/ppt/notesMasters/notesMaster1.xml"/>
  <Override ContentType="application/vnd.openxmlformats-officedocument.presentationml.comments+xml" PartName="/ppt/comments/comment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commentAuthors+xml" PartName="/ppt/commentAuthor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2" name="Reanne Langevin"/>
  <p:cmAuthor clrIdx="1" id="1" initials="" lastIdx="1" name="Macii Grieg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2" Type="http://schemas.openxmlformats.org/officeDocument/2006/relationships/slide" Target="slides/slide6.xml"/><Relationship Id="rId2" Type="http://schemas.openxmlformats.org/officeDocument/2006/relationships/presProps" Target="presProps.xml"/><Relationship Id="rId13" Type="http://schemas.openxmlformats.org/officeDocument/2006/relationships/slide" Target="slides/slide7.xml"/><Relationship Id="rId1" Type="http://schemas.openxmlformats.org/officeDocument/2006/relationships/theme" Target="theme/theme3.xml"/><Relationship Id="rId10" Type="http://schemas.openxmlformats.org/officeDocument/2006/relationships/slide" Target="slides/slide4.xml"/><Relationship Id="rId4" Type="http://schemas.openxmlformats.org/officeDocument/2006/relationships/commentAuthors" Target="commentAuthors.xml"/><Relationship Id="rId11" Type="http://schemas.openxmlformats.org/officeDocument/2006/relationships/slide" Target="slides/slide5.xml"/><Relationship Id="rId3" Type="http://schemas.openxmlformats.org/officeDocument/2006/relationships/tableStyles" Target="tableStyles.xml"/><Relationship Id="rId9"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Master" Target="slideMasters/slideMaster1.xml"/><Relationship Id="rId8" Type="http://schemas.openxmlformats.org/officeDocument/2006/relationships/slide" Target="slides/slide2.xml"/><Relationship Id="rId7"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we need a background</p:text>
  </p:cm>
  <p:cm authorId="0" idx="2">
    <p:pos x="6000" y="100"/>
    <p:text>_Marked as resolved_</p:text>
  </p:cm>
  <p:cm authorId="1" idx="1">
    <p:pos x="6000" y="200"/>
    <p:text>_Re-opened_
hi</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 name="Shape 25"/>
        <p:cNvGrpSpPr/>
        <p:nvPr/>
      </p:nvGrpSpPr>
      <p:grpSpPr>
        <a:xfrm>
          <a:off x="0" y="0"/>
          <a:ext cx="0" cy="0"/>
          <a:chOff x="0" y="0"/>
          <a:chExt cx="0" cy="0"/>
        </a:xfrm>
      </p:grpSpPr>
      <p:sp>
        <p:nvSpPr>
          <p:cNvPr id="26" name="Shape 2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7" name="Shape 2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 name="Shape 33"/>
        <p:cNvGrpSpPr/>
        <p:nvPr/>
      </p:nvGrpSpPr>
      <p:grpSpPr>
        <a:xfrm>
          <a:off x="0" y="0"/>
          <a:ext cx="0" cy="0"/>
          <a:chOff x="0" y="0"/>
          <a:chExt cx="0" cy="0"/>
        </a:xfrm>
      </p:grpSpPr>
      <p:sp>
        <p:nvSpPr>
          <p:cNvPr id="34" name="Shape 3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5" name="Shape 3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 name="Shape 39"/>
        <p:cNvGrpSpPr/>
        <p:nvPr/>
      </p:nvGrpSpPr>
      <p:grpSpPr>
        <a:xfrm>
          <a:off x="0" y="0"/>
          <a:ext cx="0" cy="0"/>
          <a:chOff x="0" y="0"/>
          <a:chExt cx="0" cy="0"/>
        </a:xfrm>
      </p:grpSpPr>
      <p:sp>
        <p:nvSpPr>
          <p:cNvPr id="40" name="Shape 4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1" name="Shape 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 name="Shape 46"/>
        <p:cNvGrpSpPr/>
        <p:nvPr/>
      </p:nvGrpSpPr>
      <p:grpSpPr>
        <a:xfrm>
          <a:off x="0" y="0"/>
          <a:ext cx="0" cy="0"/>
          <a:chOff x="0" y="0"/>
          <a:chExt cx="0" cy="0"/>
        </a:xfrm>
      </p:grpSpPr>
      <p:sp>
        <p:nvSpPr>
          <p:cNvPr id="47" name="Shape 4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8" name="Shape 4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5" name="Shape 5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2" name="Shape 6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x="0" y="0"/>
          <a:ext cx="0" cy="0"/>
          <a:chOff x="0" y="0"/>
          <a:chExt cx="0" cy="0"/>
        </a:xfrm>
      </p:grpSpPr>
      <p:sp>
        <p:nvSpPr>
          <p:cNvPr id="8" name="Shape 8"/>
          <p:cNvSpPr txBox="1"/>
          <p:nvPr>
            <p:ph idx="1" type="subTitle"/>
          </p:nvPr>
        </p:nvSpPr>
        <p:spPr>
          <a:xfrm>
            <a:off x="685800" y="2840053"/>
            <a:ext cx="7772400" cy="784799"/>
          </a:xfrm>
          <a:prstGeom prst="rect">
            <a:avLst/>
          </a:prstGeom>
        </p:spPr>
        <p:txBody>
          <a:bodyPr anchorCtr="0" anchor="t" bIns="91425" lIns="91425" rIns="91425" tIns="91425"/>
          <a:lstStyle>
            <a:lvl1pPr algn="ctr">
              <a:spcBef>
                <a:spcPts val="0"/>
              </a:spcBef>
              <a:buClr>
                <a:schemeClr val="lt2"/>
              </a:buClr>
              <a:buNone/>
              <a:defRPr>
                <a:solidFill>
                  <a:schemeClr val="lt2"/>
                </a:solidFill>
              </a:defRPr>
            </a:lvl1pPr>
            <a:lvl2pPr algn="ctr">
              <a:spcBef>
                <a:spcPts val="0"/>
              </a:spcBef>
              <a:buClr>
                <a:schemeClr val="lt2"/>
              </a:buClr>
              <a:buSzPct val="100000"/>
              <a:buNone/>
              <a:defRPr sz="3000">
                <a:solidFill>
                  <a:schemeClr val="lt2"/>
                </a:solidFill>
              </a:defRPr>
            </a:lvl2pPr>
            <a:lvl3pPr algn="ctr">
              <a:spcBef>
                <a:spcPts val="0"/>
              </a:spcBef>
              <a:buClr>
                <a:schemeClr val="lt2"/>
              </a:buClr>
              <a:buSzPct val="100000"/>
              <a:buNone/>
              <a:defRPr sz="3000">
                <a:solidFill>
                  <a:schemeClr val="lt2"/>
                </a:solidFill>
              </a:defRPr>
            </a:lvl3pPr>
            <a:lvl4pPr algn="ctr">
              <a:spcBef>
                <a:spcPts val="0"/>
              </a:spcBef>
              <a:buClr>
                <a:schemeClr val="lt2"/>
              </a:buClr>
              <a:buSzPct val="100000"/>
              <a:buNone/>
              <a:defRPr sz="3000">
                <a:solidFill>
                  <a:schemeClr val="lt2"/>
                </a:solidFill>
              </a:defRPr>
            </a:lvl4pPr>
            <a:lvl5pPr algn="ctr">
              <a:spcBef>
                <a:spcPts val="0"/>
              </a:spcBef>
              <a:buClr>
                <a:schemeClr val="lt2"/>
              </a:buClr>
              <a:buSzPct val="100000"/>
              <a:buNone/>
              <a:defRPr sz="3000">
                <a:solidFill>
                  <a:schemeClr val="lt2"/>
                </a:solidFill>
              </a:defRPr>
            </a:lvl5pPr>
            <a:lvl6pPr algn="ctr">
              <a:spcBef>
                <a:spcPts val="0"/>
              </a:spcBef>
              <a:buClr>
                <a:schemeClr val="lt2"/>
              </a:buClr>
              <a:buSzPct val="100000"/>
              <a:buNone/>
              <a:defRPr sz="3000">
                <a:solidFill>
                  <a:schemeClr val="lt2"/>
                </a:solidFill>
              </a:defRPr>
            </a:lvl6pPr>
            <a:lvl7pPr algn="ctr">
              <a:spcBef>
                <a:spcPts val="0"/>
              </a:spcBef>
              <a:buClr>
                <a:schemeClr val="lt2"/>
              </a:buClr>
              <a:buSzPct val="100000"/>
              <a:buNone/>
              <a:defRPr sz="3000">
                <a:solidFill>
                  <a:schemeClr val="lt2"/>
                </a:solidFill>
              </a:defRPr>
            </a:lvl7pPr>
            <a:lvl8pPr algn="ctr">
              <a:spcBef>
                <a:spcPts val="0"/>
              </a:spcBef>
              <a:buClr>
                <a:schemeClr val="lt2"/>
              </a:buClr>
              <a:buSzPct val="100000"/>
              <a:buNone/>
              <a:defRPr sz="3000">
                <a:solidFill>
                  <a:schemeClr val="lt2"/>
                </a:solidFill>
              </a:defRPr>
            </a:lvl8pPr>
            <a:lvl9pPr algn="ctr">
              <a:spcBef>
                <a:spcPts val="0"/>
              </a:spcBef>
              <a:buClr>
                <a:schemeClr val="lt2"/>
              </a:buClr>
              <a:buSzPct val="100000"/>
              <a:buNone/>
              <a:defRPr sz="3000">
                <a:solidFill>
                  <a:schemeClr val="lt2"/>
                </a:solidFill>
              </a:defRPr>
            </a:lvl9pPr>
          </a:lstStyle>
          <a:p/>
        </p:txBody>
      </p:sp>
      <p:sp>
        <p:nvSpPr>
          <p:cNvPr id="9" name="Shape 9"/>
          <p:cNvSpPr txBox="1"/>
          <p:nvPr>
            <p:ph type="ctrTitle"/>
          </p:nvPr>
        </p:nvSpPr>
        <p:spPr>
          <a:xfrm>
            <a:off x="685800" y="1583342"/>
            <a:ext cx="7772400" cy="1159799"/>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x="0" y="0"/>
          <a:ext cx="0" cy="0"/>
          <a:chOff x="0" y="0"/>
          <a:chExt cx="0" cy="0"/>
        </a:xfrm>
      </p:grpSpPr>
      <p:sp>
        <p:nvSpPr>
          <p:cNvPr id="11" name="Shape 11"/>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x="0" y="0"/>
          <a:ext cx="0" cy="0"/>
          <a:chOff x="0" y="0"/>
          <a:chExt cx="0" cy="0"/>
        </a:xfrm>
      </p:grpSpPr>
      <p:sp>
        <p:nvSpPr>
          <p:cNvPr id="14" name="Shape 14"/>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x="0" y="0"/>
          <a:ext cx="0" cy="0"/>
          <a:chOff x="0" y="0"/>
          <a:chExt cx="0" cy="0"/>
        </a:xfrm>
      </p:grpSpPr>
      <p:sp>
        <p:nvSpPr>
          <p:cNvPr id="18" name="Shape 18"/>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x="0" y="0"/>
          <a:ext cx="0" cy="0"/>
          <a:chOff x="0" y="0"/>
          <a:chExt cx="0" cy="0"/>
        </a:xfrm>
      </p:grpSpPr>
      <p:sp>
        <p:nvSpPr>
          <p:cNvPr id="20" name="Shape 20"/>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Clr>
                <a:schemeClr val="lt1"/>
              </a:buClr>
              <a:buSzPct val="100000"/>
              <a:defRPr sz="3000">
                <a:solidFill>
                  <a:schemeClr val="lt1"/>
                </a:solidFill>
              </a:defRPr>
            </a:lvl1pPr>
            <a:lvl2pPr>
              <a:spcBef>
                <a:spcPts val="480"/>
              </a:spcBef>
              <a:buClr>
                <a:schemeClr val="lt1"/>
              </a:buClr>
              <a:buSzPct val="100000"/>
              <a:defRPr sz="2400">
                <a:solidFill>
                  <a:schemeClr val="lt1"/>
                </a:solidFill>
              </a:defRPr>
            </a:lvl2pPr>
            <a:lvl3pPr>
              <a:spcBef>
                <a:spcPts val="480"/>
              </a:spcBef>
              <a:buClr>
                <a:schemeClr val="lt1"/>
              </a:buClr>
              <a:buSzPct val="100000"/>
              <a:defRPr sz="2400">
                <a:solidFill>
                  <a:schemeClr val="lt1"/>
                </a:solidFill>
              </a:defRPr>
            </a:lvl3pPr>
            <a:lvl4pPr>
              <a:spcBef>
                <a:spcPts val="360"/>
              </a:spcBef>
              <a:buClr>
                <a:schemeClr val="lt1"/>
              </a:buClr>
              <a:buSzPct val="100000"/>
              <a:defRPr sz="1800">
                <a:solidFill>
                  <a:schemeClr val="lt1"/>
                </a:solidFill>
              </a:defRPr>
            </a:lvl4pPr>
            <a:lvl5pPr>
              <a:spcBef>
                <a:spcPts val="360"/>
              </a:spcBef>
              <a:buClr>
                <a:schemeClr val="lt1"/>
              </a:buClr>
              <a:buSzPct val="100000"/>
              <a:defRPr sz="1800">
                <a:solidFill>
                  <a:schemeClr val="lt1"/>
                </a:solidFill>
              </a:defRPr>
            </a:lvl5pPr>
            <a:lvl6pPr>
              <a:spcBef>
                <a:spcPts val="360"/>
              </a:spcBef>
              <a:buClr>
                <a:schemeClr val="lt1"/>
              </a:buClr>
              <a:buSzPct val="100000"/>
              <a:defRPr sz="1800">
                <a:solidFill>
                  <a:schemeClr val="lt1"/>
                </a:solidFill>
              </a:defRPr>
            </a:lvl6pPr>
            <a:lvl7pPr>
              <a:spcBef>
                <a:spcPts val="360"/>
              </a:spcBef>
              <a:buClr>
                <a:schemeClr val="lt1"/>
              </a:buClr>
              <a:buSzPct val="100000"/>
              <a:defRPr sz="1800">
                <a:solidFill>
                  <a:schemeClr val="lt1"/>
                </a:solidFill>
              </a:defRPr>
            </a:lvl7pPr>
            <a:lvl8pPr>
              <a:spcBef>
                <a:spcPts val="360"/>
              </a:spcBef>
              <a:buClr>
                <a:schemeClr val="lt1"/>
              </a:buClr>
              <a:buSzPct val="100000"/>
              <a:defRPr sz="1800">
                <a:solidFill>
                  <a:schemeClr val="lt1"/>
                </a:solidFill>
              </a:defRPr>
            </a:lvl8pPr>
            <a:lvl9pPr>
              <a:spcBef>
                <a:spcPts val="360"/>
              </a:spcBef>
              <a:buClr>
                <a:schemeClr val="lt1"/>
              </a:buClr>
              <a:buSzPct val="100000"/>
              <a:defRPr sz="1800">
                <a:solidFill>
                  <a:schemeClr val="lt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9.jpg"/></Relationships>
</file>

<file path=ppt/slides/_rels/slide10.xml.rels><?xml version="1.0" encoding="UTF-8" standalone="yes"?><Relationships xmlns="http://schemas.openxmlformats.org/package/2006/relationships"><Relationship Id="rId19" Type="http://schemas.openxmlformats.org/officeDocument/2006/relationships/hyperlink" Target="http://www.historyforkids.org/learn/greeks/science/math/index.htm" TargetMode="External"/><Relationship Id="rId18" Type="http://schemas.openxmlformats.org/officeDocument/2006/relationships/hyperlink" Target="http://www.historyforkids.org/learn/greeks/science/math/index.htm" TargetMode="External"/><Relationship Id="rId17" Type="http://schemas.openxmlformats.org/officeDocument/2006/relationships/hyperlink" Target="http://www.historyforkids.org/learn/greeks/science/math/index.htm" TargetMode="External"/><Relationship Id="rId16" Type="http://schemas.openxmlformats.org/officeDocument/2006/relationships/hyperlink" Target="http://www.historyforkids.org/learn/greeks/science/math/index.htm" TargetMode="External"/><Relationship Id="rId15" Type="http://schemas.openxmlformats.org/officeDocument/2006/relationships/hyperlink" Target="http://www.historyforkids.org/learn/greeks/science/math/index.htm" TargetMode="External"/><Relationship Id="rId14" Type="http://schemas.openxmlformats.org/officeDocument/2006/relationships/hyperlink" Target="http://www.historyforkids.org/learn/greeks/science/math/index.htm" TargetMode="External"/><Relationship Id="rId2" Type="http://schemas.openxmlformats.org/officeDocument/2006/relationships/notesSlide" Target="../notesSlides/notesSlide10.xml"/><Relationship Id="rId12" Type="http://schemas.openxmlformats.org/officeDocument/2006/relationships/hyperlink" Target="http://www.historyforkids.org/learn/greeks/" TargetMode="External"/><Relationship Id="rId13" Type="http://schemas.openxmlformats.org/officeDocument/2006/relationships/hyperlink" Target="http://www.historyforkids.org/learn/greeks/science/" TargetMode="External"/><Relationship Id="rId1" Type="http://schemas.openxmlformats.org/officeDocument/2006/relationships/slideLayout" Target="../slideLayouts/slideLayout2.xml"/><Relationship Id="rId4" Type="http://schemas.openxmlformats.org/officeDocument/2006/relationships/hyperlink" Target="http://www.encyclopedia.com" TargetMode="External"/><Relationship Id="rId10" Type="http://schemas.openxmlformats.org/officeDocument/2006/relationships/hyperlink" Target="www.varchive.org/ce/orbit/arisam.htm" TargetMode="External"/><Relationship Id="rId3" Type="http://schemas.openxmlformats.org/officeDocument/2006/relationships/image" Target="../media/image10.jpg"/><Relationship Id="rId11" Type="http://schemas.openxmlformats.org/officeDocument/2006/relationships/hyperlink" Target="www-history.mcs.st-and.ac.uk/Biographies/Aristarchus.html" TargetMode="External"/><Relationship Id="rId20" Type="http://schemas.openxmlformats.org/officeDocument/2006/relationships/hyperlink" Target="http://www.historyforkids.org/learn/greeks/science/math/index.htm" TargetMode="External"/><Relationship Id="rId9" Type="http://schemas.openxmlformats.org/officeDocument/2006/relationships/hyperlink" Target="www-history.mcs.st-and.ac.uk/Biographies/Aristarchus.html" TargetMode="External"/><Relationship Id="rId6" Type="http://schemas.openxmlformats.org/officeDocument/2006/relationships/hyperlink" Target="www.astro.cornell.edu/academics/.../aristarchus.htm" TargetMode="External"/><Relationship Id="rId5" Type="http://schemas.openxmlformats.org/officeDocument/2006/relationships/hyperlink" Target="www.famousscientists.org/aristarchus/" TargetMode="External"/><Relationship Id="rId8" Type="http://schemas.openxmlformats.org/officeDocument/2006/relationships/hyperlink" Target="www-history.mcs.st-and.ac.uk/Biographies/Aristarchus.html" TargetMode="External"/><Relationship Id="rId7" Type="http://schemas.openxmlformats.org/officeDocument/2006/relationships/hyperlink" Target="www-history.mcs.st-and.ac.uk/Biographies/Aristarchus.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 Id="rId3" Type="http://schemas.openxmlformats.org/officeDocument/2006/relationships/image" Target="../media/image12.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groups.dcs.st-and.ac.uk/~history/Mathematicians/Aristarchus.html" TargetMode="External"/><Relationship Id="rId3" Type="http://schemas.openxmlformats.org/officeDocument/2006/relationships/image" Target="../media/image00.jpg"/><Relationship Id="rId5" Type="http://schemas.openxmlformats.org/officeDocument/2006/relationships/image" Target="../media/image0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3" Type="http://schemas.openxmlformats.org/officeDocument/2006/relationships/image" Target="../media/image0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02.png"/><Relationship Id="rId3" Type="http://schemas.openxmlformats.org/officeDocument/2006/relationships/comments" Target="../comments/comment1.xml"/><Relationship Id="rId5" Type="http://schemas.openxmlformats.org/officeDocument/2006/relationships/image" Target="../media/image0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3" Type="http://schemas.openxmlformats.org/officeDocument/2006/relationships/image" Target="../media/image0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05.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3" Type="http://schemas.openxmlformats.org/officeDocument/2006/relationships/image" Target="../media/image06.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0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2" name="Shape 22"/>
        <p:cNvGrpSpPr/>
        <p:nvPr/>
      </p:nvGrpSpPr>
      <p:grpSpPr>
        <a:xfrm>
          <a:off x="0" y="0"/>
          <a:ext cx="0" cy="0"/>
          <a:chOff x="0" y="0"/>
          <a:chExt cx="0" cy="0"/>
        </a:xfrm>
      </p:grpSpPr>
      <p:sp>
        <p:nvSpPr>
          <p:cNvPr id="23" name="Shape 23"/>
          <p:cNvSpPr txBox="1"/>
          <p:nvPr>
            <p:ph idx="1" type="subTitle"/>
          </p:nvPr>
        </p:nvSpPr>
        <p:spPr>
          <a:xfrm>
            <a:off x="795675" y="2926578"/>
            <a:ext cx="7772400" cy="784799"/>
          </a:xfrm>
          <a:prstGeom prst="rect">
            <a:avLst/>
          </a:prstGeom>
          <a:noFill/>
          <a:ln cap="flat" w="9525">
            <a:solidFill>
              <a:srgbClr val="9900FF"/>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a:solidFill>
                  <a:srgbClr val="E06666"/>
                </a:solidFill>
                <a:latin typeface="Rancho"/>
                <a:ea typeface="Rancho"/>
                <a:cs typeface="Rancho"/>
                <a:sym typeface="Rancho"/>
              </a:rPr>
              <a:t>By: Macii Griego, Reanne Langevin, and Alexandra Newcomb</a:t>
            </a:r>
          </a:p>
        </p:txBody>
      </p:sp>
      <p:sp>
        <p:nvSpPr>
          <p:cNvPr id="24" name="Shape 24"/>
          <p:cNvSpPr txBox="1"/>
          <p:nvPr>
            <p:ph type="ctrTitle"/>
          </p:nvPr>
        </p:nvSpPr>
        <p:spPr>
          <a:xfrm>
            <a:off x="685800" y="1583342"/>
            <a:ext cx="7772400" cy="1159799"/>
          </a:xfrm>
          <a:prstGeom prst="rect">
            <a:avLst/>
          </a:prstGeom>
          <a:ln cap="flat" w="9525">
            <a:solidFill>
              <a:srgbClr val="9900FF"/>
            </a:solidFill>
            <a:prstDash val="solid"/>
            <a:round/>
            <a:headEnd len="med" w="med" type="none"/>
            <a:tailEnd len="med" w="med" type="none"/>
          </a:ln>
        </p:spPr>
        <p:txBody>
          <a:bodyPr anchorCtr="0" anchor="b" bIns="91425" lIns="91425" rIns="91425" tIns="91425">
            <a:noAutofit/>
          </a:bodyPr>
          <a:lstStyle/>
          <a:p>
            <a:pPr lvl="0" rtl="0">
              <a:spcBef>
                <a:spcPts val="0"/>
              </a:spcBef>
              <a:buNone/>
            </a:pPr>
            <a:r>
              <a:rPr b="0" lang="en" sz="7200">
                <a:solidFill>
                  <a:srgbClr val="E06666"/>
                </a:solidFill>
                <a:latin typeface="Rancho"/>
                <a:ea typeface="Rancho"/>
                <a:cs typeface="Rancho"/>
                <a:sym typeface="Rancho"/>
              </a:rPr>
              <a:t>Aristarchus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2500" fill="hold"/>
                                        <p:tgtEl>
                                          <p:spTgt spid="24"/>
                                        </p:tgtEl>
                                        <p:attrNameLst>
                                          <p:attrName>r</p:attrName>
                                        </p:attrNameLst>
                                      </p:cBhvr>
                                    </p:animRot>
                                  </p:childTnLst>
                                </p:cTn>
                              </p:par>
                              <p:par>
                                <p:cTn fill="hold" nodeType="withEffect" presetClass="emph" presetID="8" presetSubtype="0">
                                  <p:stCondLst>
                                    <p:cond delay="0"/>
                                  </p:stCondLst>
                                  <p:childTnLst>
                                    <p:animRot by="-21600000">
                                      <p:cBhvr>
                                        <p:cTn dur="2500" fill="hold"/>
                                        <p:tgtEl>
                                          <p:spTgt spid="23"/>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Shape 82"/>
          <p:cNvSpPr txBox="1"/>
          <p:nvPr>
            <p:ph type="title"/>
          </p:nvPr>
        </p:nvSpPr>
        <p:spPr>
          <a:xfrm>
            <a:off x="457200" y="205978"/>
            <a:ext cx="8229600" cy="857400"/>
          </a:xfrm>
          <a:prstGeom prst="rect">
            <a:avLst/>
          </a:prstGeom>
          <a:ln cap="flat" w="9525">
            <a:solidFill>
              <a:srgbClr val="9900FF"/>
            </a:solidFill>
            <a:prstDash val="solid"/>
            <a:round/>
            <a:headEnd len="med" w="med" type="none"/>
            <a:tailEnd len="med" w="med" type="none"/>
          </a:ln>
        </p:spPr>
        <p:txBody>
          <a:bodyPr anchorCtr="0" anchor="b" bIns="91425" lIns="91425" rIns="91425" tIns="91425">
            <a:noAutofit/>
          </a:bodyPr>
          <a:lstStyle/>
          <a:p>
            <a:pPr>
              <a:spcBef>
                <a:spcPts val="0"/>
              </a:spcBef>
              <a:buNone/>
            </a:pPr>
            <a:r>
              <a:rPr lang="en" sz="6000">
                <a:solidFill>
                  <a:srgbClr val="E06666"/>
                </a:solidFill>
                <a:latin typeface="Rancho"/>
                <a:ea typeface="Rancho"/>
                <a:cs typeface="Rancho"/>
                <a:sym typeface="Rancho"/>
              </a:rPr>
              <a:t>Bibliography</a:t>
            </a:r>
          </a:p>
        </p:txBody>
      </p:sp>
      <p:sp>
        <p:nvSpPr>
          <p:cNvPr id="83" name="Shape 83"/>
          <p:cNvSpPr txBox="1"/>
          <p:nvPr>
            <p:ph idx="1" type="body"/>
          </p:nvPr>
        </p:nvSpPr>
        <p:spPr>
          <a:xfrm>
            <a:off x="574850" y="1371250"/>
            <a:ext cx="8229600" cy="3725699"/>
          </a:xfrm>
          <a:prstGeom prst="rect">
            <a:avLst/>
          </a:prstGeom>
          <a:ln cap="flat" w="9525">
            <a:solidFill>
              <a:srgbClr val="9900FF"/>
            </a:solidFill>
            <a:prstDash val="solid"/>
            <a:round/>
            <a:headEnd len="med" w="med" type="none"/>
            <a:tailEnd len="med" w="med" type="none"/>
          </a:ln>
        </p:spPr>
        <p:txBody>
          <a:bodyPr anchorCtr="0" anchor="t" bIns="91425" lIns="91425" rIns="91425" tIns="91425">
            <a:noAutofit/>
          </a:bodyPr>
          <a:lstStyle/>
          <a:p>
            <a:pPr indent="-381000" lvl="0" marL="457200" rtl="0">
              <a:spcBef>
                <a:spcPts val="0"/>
              </a:spcBef>
              <a:buClr>
                <a:srgbClr val="0000FF"/>
              </a:buClr>
              <a:buSzPct val="100000"/>
              <a:buFont typeface="Arial"/>
              <a:buChar char="●"/>
            </a:pPr>
            <a:r>
              <a:rPr lang="en" sz="2400" u="sng">
                <a:solidFill>
                  <a:srgbClr val="0000FF"/>
                </a:solidFill>
                <a:latin typeface="Rancho"/>
                <a:ea typeface="Rancho"/>
                <a:cs typeface="Rancho"/>
                <a:sym typeface="Rancho"/>
                <a:hlinkClick r:id="rId4"/>
              </a:rPr>
              <a:t>www.encyclopedia.com&gt;...&gt;Astronomy:Biographies</a:t>
            </a:r>
          </a:p>
          <a:p>
            <a:pPr indent="-381000" lvl="0" marL="457200" rtl="0">
              <a:spcBef>
                <a:spcPts val="0"/>
              </a:spcBef>
              <a:buClr>
                <a:srgbClr val="0000FF"/>
              </a:buClr>
              <a:buSzPct val="100000"/>
              <a:buFont typeface="Arial"/>
              <a:buChar char="●"/>
            </a:pPr>
            <a:r>
              <a:rPr lang="en" sz="2400" u="sng">
                <a:solidFill>
                  <a:srgbClr val="0000FF"/>
                </a:solidFill>
                <a:latin typeface="Rancho"/>
                <a:ea typeface="Rancho"/>
                <a:cs typeface="Rancho"/>
                <a:sym typeface="Rancho"/>
                <a:hlinkClick r:id="rId5"/>
              </a:rPr>
              <a:t>www.famousscientists.org/aristarchus/</a:t>
            </a:r>
            <a:r>
              <a:rPr lang="en" sz="2400" u="sng">
                <a:solidFill>
                  <a:srgbClr val="0000FF"/>
                </a:solidFill>
                <a:latin typeface="Rancho"/>
                <a:ea typeface="Rancho"/>
                <a:cs typeface="Rancho"/>
                <a:sym typeface="Rancho"/>
              </a:rPr>
              <a:t> </a:t>
            </a:r>
          </a:p>
          <a:p>
            <a:pPr indent="-381000" lvl="0" marL="457200" rtl="0">
              <a:spcBef>
                <a:spcPts val="0"/>
              </a:spcBef>
              <a:buClr>
                <a:srgbClr val="0000FF"/>
              </a:buClr>
              <a:buSzPct val="100000"/>
              <a:buFont typeface="Arial"/>
              <a:buChar char="●"/>
            </a:pPr>
            <a:r>
              <a:rPr lang="en" sz="2400" u="sng">
                <a:solidFill>
                  <a:srgbClr val="0000FF"/>
                </a:solidFill>
                <a:latin typeface="Rancho"/>
                <a:ea typeface="Rancho"/>
                <a:cs typeface="Rancho"/>
                <a:sym typeface="Rancho"/>
                <a:hlinkClick r:id="rId6"/>
              </a:rPr>
              <a:t>www.astro.cornell.edu/academics/.../aristarchus.htm</a:t>
            </a:r>
          </a:p>
          <a:p>
            <a:pPr indent="-381000" lvl="0" marL="457200" rtl="0">
              <a:spcBef>
                <a:spcPts val="0"/>
              </a:spcBef>
              <a:buClr>
                <a:srgbClr val="0000FF"/>
              </a:buClr>
              <a:buSzPct val="100000"/>
              <a:buFont typeface="Arial"/>
              <a:buChar char="●"/>
            </a:pPr>
            <a:r>
              <a:rPr lang="en" sz="2400" u="sng">
                <a:solidFill>
                  <a:srgbClr val="0000FF"/>
                </a:solidFill>
                <a:latin typeface="Rancho"/>
                <a:ea typeface="Rancho"/>
                <a:cs typeface="Rancho"/>
                <a:sym typeface="Rancho"/>
                <a:hlinkClick r:id="rId7"/>
              </a:rPr>
              <a:t>www-history.mcs.st-and.ac.uk/Biographies/</a:t>
            </a:r>
            <a:r>
              <a:rPr b="1" lang="en" sz="2400" u="sng">
                <a:solidFill>
                  <a:srgbClr val="0000FF"/>
                </a:solidFill>
                <a:latin typeface="Rancho"/>
                <a:ea typeface="Rancho"/>
                <a:cs typeface="Rancho"/>
                <a:sym typeface="Rancho"/>
                <a:hlinkClick r:id="rId8"/>
              </a:rPr>
              <a:t>Aristarchus</a:t>
            </a:r>
            <a:r>
              <a:rPr lang="en" sz="2400" u="sng">
                <a:solidFill>
                  <a:srgbClr val="0000FF"/>
                </a:solidFill>
                <a:latin typeface="Rancho"/>
                <a:ea typeface="Rancho"/>
                <a:cs typeface="Rancho"/>
                <a:sym typeface="Rancho"/>
                <a:hlinkClick r:id="rId9"/>
              </a:rPr>
              <a:t>.html</a:t>
            </a:r>
          </a:p>
          <a:p>
            <a:pPr indent="-381000" lvl="0" marL="457200" rtl="0">
              <a:spcBef>
                <a:spcPts val="0"/>
              </a:spcBef>
              <a:buClr>
                <a:srgbClr val="0000FF"/>
              </a:buClr>
              <a:buSzPct val="100000"/>
              <a:buFont typeface="Arial"/>
              <a:buChar char="●"/>
            </a:pPr>
            <a:r>
              <a:rPr lang="en" sz="2400" u="sng">
                <a:solidFill>
                  <a:srgbClr val="0000FF"/>
                </a:solidFill>
                <a:latin typeface="Rancho"/>
                <a:ea typeface="Rancho"/>
                <a:cs typeface="Rancho"/>
                <a:sym typeface="Rancho"/>
                <a:hlinkClick r:id="rId10"/>
              </a:rPr>
              <a:t>www.varchive.org/ce/orbit/arisam.htm</a:t>
            </a:r>
          </a:p>
          <a:p>
            <a:pPr indent="-381000" lvl="0" marL="457200" rtl="0">
              <a:spcBef>
                <a:spcPts val="0"/>
              </a:spcBef>
              <a:buClr>
                <a:srgbClr val="0000FF"/>
              </a:buClr>
              <a:buSzPct val="100000"/>
              <a:buFont typeface="Arial"/>
              <a:buChar char="●"/>
            </a:pPr>
            <a:r>
              <a:rPr lang="en" sz="2400" u="sng">
                <a:solidFill>
                  <a:srgbClr val="0000FF"/>
                </a:solidFill>
                <a:latin typeface="Rancho"/>
                <a:ea typeface="Rancho"/>
                <a:cs typeface="Rancho"/>
                <a:sym typeface="Rancho"/>
                <a:hlinkClick r:id="rId11"/>
              </a:rPr>
              <a:t>www-history.mcs.st-and.ac.uk/Biographies/Aristarchus.html</a:t>
            </a:r>
          </a:p>
          <a:p>
            <a:pPr indent="-381000" lvl="0" marL="457200" rtl="0">
              <a:lnSpc>
                <a:spcPct val="109090"/>
              </a:lnSpc>
              <a:spcBef>
                <a:spcPts val="0"/>
              </a:spcBef>
              <a:buClr>
                <a:srgbClr val="0000FF"/>
              </a:buClr>
              <a:buSzPct val="100000"/>
              <a:buFont typeface="Arial"/>
              <a:buChar char="●"/>
            </a:pPr>
            <a:r>
              <a:rPr lang="en" sz="2400" u="sng">
                <a:solidFill>
                  <a:srgbClr val="0000FF"/>
                </a:solidFill>
                <a:latin typeface="Rancho"/>
                <a:ea typeface="Rancho"/>
                <a:cs typeface="Rancho"/>
                <a:sym typeface="Rancho"/>
              </a:rPr>
              <a:t>www.historyforkids.org › </a:t>
            </a:r>
            <a:r>
              <a:rPr lang="en" sz="2400" u="sng">
                <a:solidFill>
                  <a:srgbClr val="0000FF"/>
                </a:solidFill>
                <a:latin typeface="Rancho"/>
                <a:ea typeface="Rancho"/>
                <a:cs typeface="Rancho"/>
                <a:sym typeface="Rancho"/>
                <a:hlinkClick r:id="rId12"/>
              </a:rPr>
              <a:t>Ancient Greece</a:t>
            </a:r>
            <a:r>
              <a:rPr lang="en" sz="2400" u="sng">
                <a:solidFill>
                  <a:srgbClr val="0000FF"/>
                </a:solidFill>
                <a:latin typeface="Rancho"/>
                <a:ea typeface="Rancho"/>
                <a:cs typeface="Rancho"/>
                <a:sym typeface="Rancho"/>
              </a:rPr>
              <a:t> › </a:t>
            </a:r>
            <a:r>
              <a:rPr lang="en" sz="2400" u="sng">
                <a:solidFill>
                  <a:srgbClr val="0000FF"/>
                </a:solidFill>
                <a:latin typeface="Rancho"/>
                <a:ea typeface="Rancho"/>
                <a:cs typeface="Rancho"/>
                <a:sym typeface="Rancho"/>
                <a:hlinkClick r:id="rId13"/>
              </a:rPr>
              <a:t>Greek Science</a:t>
            </a:r>
            <a:r>
              <a:rPr lang="en" sz="2400" u="sng">
                <a:solidFill>
                  <a:srgbClr val="0000FF"/>
                </a:solidFill>
                <a:latin typeface="Rancho"/>
                <a:ea typeface="Rancho"/>
                <a:cs typeface="Rancho"/>
                <a:sym typeface="Rancho"/>
              </a:rPr>
              <a:t> › </a:t>
            </a:r>
            <a:r>
              <a:rPr lang="en" sz="2400" u="sng">
                <a:solidFill>
                  <a:srgbClr val="0000FF"/>
                </a:solidFill>
                <a:latin typeface="Rancho"/>
                <a:ea typeface="Rancho"/>
                <a:cs typeface="Rancho"/>
                <a:sym typeface="Rancho"/>
                <a:hlinkClick r:id="rId14"/>
              </a:rPr>
              <a:t>Mathematics</a:t>
            </a:r>
          </a:p>
          <a:p>
            <a:pPr indent="-381000" lvl="0" marL="457200" rtl="0">
              <a:lnSpc>
                <a:spcPct val="109090"/>
              </a:lnSpc>
              <a:spcBef>
                <a:spcPts val="0"/>
              </a:spcBef>
              <a:buClr>
                <a:srgbClr val="0000FF"/>
              </a:buClr>
              <a:buSzPct val="100000"/>
              <a:buFont typeface="Arial"/>
              <a:buChar char="●"/>
            </a:pPr>
            <a:r>
              <a:rPr lang="en" sz="2400" u="sng">
                <a:solidFill>
                  <a:srgbClr val="0000FF"/>
                </a:solidFill>
                <a:latin typeface="Rancho"/>
                <a:ea typeface="Rancho"/>
                <a:cs typeface="Rancho"/>
                <a:sym typeface="Rancho"/>
                <a:hlinkClick r:id="rId15"/>
              </a:rPr>
              <a:t>www.ancient.eu/</a:t>
            </a:r>
            <a:r>
              <a:rPr b="1" lang="en" sz="2400" u="sng">
                <a:solidFill>
                  <a:srgbClr val="0000FF"/>
                </a:solidFill>
                <a:latin typeface="Rancho"/>
                <a:ea typeface="Rancho"/>
                <a:cs typeface="Rancho"/>
                <a:sym typeface="Rancho"/>
                <a:hlinkClick r:id="rId16"/>
              </a:rPr>
              <a:t>Aristarchus</a:t>
            </a:r>
            <a:r>
              <a:rPr lang="en" sz="2400" u="sng">
                <a:solidFill>
                  <a:srgbClr val="0000FF"/>
                </a:solidFill>
                <a:latin typeface="Rancho"/>
                <a:ea typeface="Rancho"/>
                <a:cs typeface="Rancho"/>
                <a:sym typeface="Rancho"/>
                <a:hlinkClick r:id="rId17"/>
              </a:rPr>
              <a:t>_of_Samos/</a:t>
            </a:r>
          </a:p>
          <a:p>
            <a:pPr lvl="0" marR="25400" rtl="0">
              <a:lnSpc>
                <a:spcPct val="120000"/>
              </a:lnSpc>
              <a:spcBef>
                <a:spcPts val="0"/>
              </a:spcBef>
              <a:buNone/>
            </a:pPr>
            <a:r>
              <a:t/>
            </a:r>
            <a:endParaRPr sz="2400">
              <a:solidFill>
                <a:srgbClr val="0000FF"/>
              </a:solidFill>
              <a:latin typeface="Rancho"/>
              <a:ea typeface="Rancho"/>
              <a:cs typeface="Rancho"/>
              <a:sym typeface="Rancho"/>
              <a:hlinkClick r:id="rId18"/>
            </a:endParaRPr>
          </a:p>
          <a:p>
            <a:pPr lvl="0" marR="25400" rtl="0">
              <a:lnSpc>
                <a:spcPct val="120000"/>
              </a:lnSpc>
              <a:spcBef>
                <a:spcPts val="0"/>
              </a:spcBef>
              <a:buNone/>
            </a:pPr>
            <a:r>
              <a:t/>
            </a:r>
            <a:endParaRPr sz="2400" u="sng">
              <a:solidFill>
                <a:srgbClr val="0000FF"/>
              </a:solidFill>
              <a:latin typeface="Rancho"/>
              <a:ea typeface="Rancho"/>
              <a:cs typeface="Rancho"/>
              <a:sym typeface="Rancho"/>
              <a:hlinkClick r:id="rId19"/>
            </a:endParaRPr>
          </a:p>
          <a:p>
            <a:pPr lvl="0" marR="25400" rtl="0">
              <a:lnSpc>
                <a:spcPct val="120000"/>
              </a:lnSpc>
              <a:spcBef>
                <a:spcPts val="0"/>
              </a:spcBef>
              <a:buNone/>
            </a:pPr>
            <a:r>
              <a:t/>
            </a:r>
            <a:endParaRPr u="sng">
              <a:solidFill>
                <a:srgbClr val="0000FF"/>
              </a:solidFill>
              <a:latin typeface="Rancho"/>
              <a:ea typeface="Rancho"/>
              <a:cs typeface="Rancho"/>
              <a:sym typeface="Rancho"/>
              <a:hlinkClick r:id="rId20"/>
            </a:endParaRPr>
          </a:p>
          <a:p>
            <a:pPr lvl="0">
              <a:spcBef>
                <a:spcPts val="0"/>
              </a:spcBef>
              <a:buNone/>
            </a:pPr>
            <a:r>
              <a:t/>
            </a:r>
            <a:endParaRPr>
              <a:solidFill>
                <a:srgbClr val="0000FF"/>
              </a:solidFill>
              <a:latin typeface="Rancho"/>
              <a:ea typeface="Rancho"/>
              <a:cs typeface="Rancho"/>
              <a:sym typeface="Rancho"/>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Shape 88"/>
          <p:cNvSpPr txBox="1"/>
          <p:nvPr>
            <p:ph idx="1" type="subTitle"/>
          </p:nvPr>
        </p:nvSpPr>
        <p:spPr>
          <a:xfrm>
            <a:off x="685800" y="2840053"/>
            <a:ext cx="7772400" cy="784799"/>
          </a:xfrm>
          <a:prstGeom prst="rect">
            <a:avLst/>
          </a:prstGeom>
        </p:spPr>
        <p:txBody>
          <a:bodyPr anchorCtr="0" anchor="t" bIns="91425" lIns="91425" rIns="91425" tIns="91425">
            <a:noAutofit/>
          </a:bodyPr>
          <a:lstStyle/>
          <a:p>
            <a:pPr algn="l">
              <a:spcBef>
                <a:spcPts val="0"/>
              </a:spcBef>
              <a:buNone/>
            </a:pPr>
            <a:r>
              <a:t/>
            </a:r>
            <a:endParaRPr/>
          </a:p>
        </p:txBody>
      </p:sp>
      <p:sp>
        <p:nvSpPr>
          <p:cNvPr id="89" name="Shape 89"/>
          <p:cNvSpPr txBox="1"/>
          <p:nvPr>
            <p:ph type="ctrTitle"/>
          </p:nvPr>
        </p:nvSpPr>
        <p:spPr>
          <a:xfrm>
            <a:off x="685800" y="1583342"/>
            <a:ext cx="7772400" cy="1159799"/>
          </a:xfrm>
          <a:prstGeom prst="rect">
            <a:avLst/>
          </a:prstGeom>
          <a:ln cap="flat" w="9525">
            <a:solidFill>
              <a:srgbClr val="9900FF"/>
            </a:solidFill>
            <a:prstDash val="solid"/>
            <a:round/>
            <a:headEnd len="med" w="med" type="none"/>
            <a:tailEnd len="med" w="med" type="none"/>
          </a:ln>
        </p:spPr>
        <p:txBody>
          <a:bodyPr anchorCtr="0" anchor="b" bIns="91425" lIns="91425" rIns="91425" tIns="91425">
            <a:noAutofit/>
          </a:bodyPr>
          <a:lstStyle/>
          <a:p>
            <a:pPr>
              <a:spcBef>
                <a:spcPts val="0"/>
              </a:spcBef>
              <a:buNone/>
            </a:pPr>
            <a:r>
              <a:rPr lang="en" sz="9600">
                <a:solidFill>
                  <a:srgbClr val="E06666"/>
                </a:solidFill>
                <a:latin typeface="Rancho"/>
                <a:ea typeface="Rancho"/>
                <a:cs typeface="Rancho"/>
                <a:sym typeface="Rancho"/>
              </a:rPr>
              <a:t>Thanks for Watching</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2500" fill="hold"/>
                                        <p:tgtEl>
                                          <p:spTgt spid="89"/>
                                        </p:tgtEl>
                                        <p:attrNameLst>
                                          <p:attrName>r</p:attrName>
                                        </p:attrNameLst>
                                      </p:cBhvr>
                                    </p:animRo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par>
                                <p:cTn fill="hold" nodeType="withEffect" presetClass="entr" presetID="2" presetSubtype="8">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2500"/>
                                        <p:tgtEl>
                                          <p:spTgt spid="89"/>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8" name="Shape 28"/>
        <p:cNvGrpSpPr/>
        <p:nvPr/>
      </p:nvGrpSpPr>
      <p:grpSpPr>
        <a:xfrm>
          <a:off x="0" y="0"/>
          <a:ext cx="0" cy="0"/>
          <a:chOff x="0" y="0"/>
          <a:chExt cx="0" cy="0"/>
        </a:xfrm>
      </p:grpSpPr>
      <p:sp>
        <p:nvSpPr>
          <p:cNvPr id="29" name="Shape 29"/>
          <p:cNvSpPr txBox="1"/>
          <p:nvPr/>
        </p:nvSpPr>
        <p:spPr>
          <a:xfrm>
            <a:off x="139800" y="269650"/>
            <a:ext cx="8898900" cy="1138500"/>
          </a:xfrm>
          <a:prstGeom prst="rect">
            <a:avLst/>
          </a:prstGeom>
          <a:noFill/>
          <a:ln cap="flat" w="9525">
            <a:solidFill>
              <a:srgbClr val="9900FF"/>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7200">
                <a:solidFill>
                  <a:srgbClr val="E06666"/>
                </a:solidFill>
                <a:latin typeface="Rancho"/>
                <a:ea typeface="Rancho"/>
                <a:cs typeface="Rancho"/>
                <a:sym typeface="Rancho"/>
              </a:rPr>
              <a:t>Life</a:t>
            </a:r>
          </a:p>
        </p:txBody>
      </p:sp>
      <p:sp>
        <p:nvSpPr>
          <p:cNvPr id="30" name="Shape 30"/>
          <p:cNvSpPr txBox="1"/>
          <p:nvPr/>
        </p:nvSpPr>
        <p:spPr>
          <a:xfrm>
            <a:off x="122550" y="1505150"/>
            <a:ext cx="8898900" cy="3365699"/>
          </a:xfrm>
          <a:prstGeom prst="rect">
            <a:avLst/>
          </a:prstGeom>
          <a:noFill/>
          <a:ln cap="flat" w="9525">
            <a:solidFill>
              <a:srgbClr val="9900FF"/>
            </a:solidFill>
            <a:prstDash val="solid"/>
            <a:round/>
            <a:headEnd len="med" w="med" type="none"/>
            <a:tailEnd len="med" w="med" type="none"/>
          </a:ln>
        </p:spPr>
        <p:txBody>
          <a:bodyPr anchorCtr="0" anchor="t" bIns="91425" lIns="91425" rIns="91425" tIns="91425">
            <a:noAutofit/>
          </a:bodyPr>
          <a:lstStyle/>
          <a:p>
            <a:pPr>
              <a:spcBef>
                <a:spcPts val="0"/>
              </a:spcBef>
              <a:buNone/>
            </a:pPr>
            <a:r>
              <a:rPr lang="en" sz="4000">
                <a:solidFill>
                  <a:srgbClr val="E06666"/>
                </a:solidFill>
                <a:latin typeface="Rancho"/>
                <a:ea typeface="Rancho"/>
                <a:cs typeface="Rancho"/>
                <a:sym typeface="Rancho"/>
              </a:rPr>
              <a:t>Aristarchus was born 310 BC and Died 230 B.C. </a:t>
            </a:r>
            <a:r>
              <a:rPr lang="en" sz="4000">
                <a:solidFill>
                  <a:srgbClr val="E06666"/>
                </a:solidFill>
                <a:latin typeface="Rancho"/>
                <a:ea typeface="Rancho"/>
                <a:cs typeface="Rancho"/>
                <a:sym typeface="Rancho"/>
                <a:hlinkClick r:id="rId4"/>
              </a:rPr>
              <a:t>Aristarchus</a:t>
            </a:r>
            <a:r>
              <a:rPr lang="en" sz="4000">
                <a:solidFill>
                  <a:srgbClr val="E06666"/>
                </a:solidFill>
                <a:latin typeface="Rancho"/>
                <a:ea typeface="Rancho"/>
                <a:cs typeface="Rancho"/>
                <a:sym typeface="Rancho"/>
              </a:rPr>
              <a:t> lived and was born on the Greek island of Samos, a small island in the center of the picture that is below.</a:t>
            </a:r>
          </a:p>
        </p:txBody>
      </p:sp>
      <p:pic>
        <p:nvPicPr>
          <p:cNvPr id="31" name="Shape 31"/>
          <p:cNvPicPr preferRelativeResize="0"/>
          <p:nvPr/>
        </p:nvPicPr>
        <p:blipFill>
          <a:blip r:embed="rId5">
            <a:alphaModFix/>
          </a:blip>
          <a:stretch>
            <a:fillRect/>
          </a:stretch>
        </p:blipFill>
        <p:spPr>
          <a:xfrm>
            <a:off x="2348375" y="3569925"/>
            <a:ext cx="4038600" cy="1573575"/>
          </a:xfrm>
          <a:prstGeom prst="rect">
            <a:avLst/>
          </a:prstGeom>
          <a:noFill/>
          <a:ln>
            <a:noFill/>
          </a:ln>
        </p:spPr>
      </p:pic>
      <p:sp>
        <p:nvSpPr>
          <p:cNvPr id="32" name="Shape 32"/>
          <p:cNvSpPr/>
          <p:nvPr/>
        </p:nvSpPr>
        <p:spPr>
          <a:xfrm rot="-4307788">
            <a:off x="5824560" y="4192359"/>
            <a:ext cx="1127424" cy="969846"/>
          </a:xfrm>
          <a:prstGeom prst="bentUpArrow">
            <a:avLst>
              <a:gd fmla="val 25000" name="adj1"/>
              <a:gd fmla="val 25000" name="adj2"/>
              <a:gd fmla="val 25000" name="adj3"/>
            </a:avLst>
          </a:prstGeom>
          <a:solidFill>
            <a:srgbClr val="E06666"/>
          </a:solidFill>
          <a:ln cap="flat"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6" name="Shape 36"/>
        <p:cNvGrpSpPr/>
        <p:nvPr/>
      </p:nvGrpSpPr>
      <p:grpSpPr>
        <a:xfrm>
          <a:off x="0" y="0"/>
          <a:ext cx="0" cy="0"/>
          <a:chOff x="0" y="0"/>
          <a:chExt cx="0" cy="0"/>
        </a:xfrm>
      </p:grpSpPr>
      <p:sp>
        <p:nvSpPr>
          <p:cNvPr id="37" name="Shape 37"/>
          <p:cNvSpPr txBox="1"/>
          <p:nvPr>
            <p:ph type="title"/>
          </p:nvPr>
        </p:nvSpPr>
        <p:spPr>
          <a:xfrm>
            <a:off x="457200" y="205978"/>
            <a:ext cx="8229600" cy="857400"/>
          </a:xfrm>
          <a:prstGeom prst="rect">
            <a:avLst/>
          </a:prstGeom>
          <a:ln cap="flat" w="9525">
            <a:solidFill>
              <a:srgbClr val="9900FF"/>
            </a:solidFill>
            <a:prstDash val="solid"/>
            <a:round/>
            <a:headEnd len="med" w="med" type="none"/>
            <a:tailEnd len="med" w="med" type="none"/>
          </a:ln>
        </p:spPr>
        <p:txBody>
          <a:bodyPr anchorCtr="0" anchor="b" bIns="91425" lIns="91425" rIns="91425" tIns="91425">
            <a:noAutofit/>
          </a:bodyPr>
          <a:lstStyle/>
          <a:p>
            <a:pPr>
              <a:spcBef>
                <a:spcPts val="0"/>
              </a:spcBef>
              <a:buNone/>
            </a:pPr>
            <a:r>
              <a:rPr b="0" lang="en" sz="7200">
                <a:solidFill>
                  <a:srgbClr val="E06666"/>
                </a:solidFill>
                <a:latin typeface="Rancho"/>
                <a:ea typeface="Rancho"/>
                <a:cs typeface="Rancho"/>
                <a:sym typeface="Rancho"/>
              </a:rPr>
              <a:t>What he did for a living </a:t>
            </a:r>
          </a:p>
        </p:txBody>
      </p:sp>
      <p:sp>
        <p:nvSpPr>
          <p:cNvPr id="38" name="Shape 38"/>
          <p:cNvSpPr txBox="1"/>
          <p:nvPr>
            <p:ph idx="1" type="body"/>
          </p:nvPr>
        </p:nvSpPr>
        <p:spPr>
          <a:xfrm>
            <a:off x="457200" y="1210150"/>
            <a:ext cx="8229600" cy="3725699"/>
          </a:xfrm>
          <a:prstGeom prst="rect">
            <a:avLst/>
          </a:prstGeom>
          <a:ln cap="flat" w="9525">
            <a:solidFill>
              <a:srgbClr val="9900FF"/>
            </a:solidFill>
            <a:prstDash val="solid"/>
            <a:round/>
            <a:headEnd len="med" w="med" type="none"/>
            <a:tailEnd len="med" w="med" type="none"/>
          </a:ln>
        </p:spPr>
        <p:txBody>
          <a:bodyPr anchorCtr="0" anchor="t" bIns="91425" lIns="91425" rIns="91425" tIns="91425">
            <a:noAutofit/>
          </a:bodyPr>
          <a:lstStyle/>
          <a:p>
            <a:pPr rtl="0">
              <a:spcBef>
                <a:spcPts val="0"/>
              </a:spcBef>
              <a:buNone/>
            </a:pPr>
            <a:r>
              <a:rPr lang="en" sz="4000">
                <a:solidFill>
                  <a:srgbClr val="E06666"/>
                </a:solidFill>
                <a:latin typeface="Rancho"/>
                <a:ea typeface="Rancho"/>
                <a:cs typeface="Rancho"/>
                <a:sym typeface="Rancho"/>
              </a:rPr>
              <a:t>Aristarchus is a mathematician and an astronomer.</a:t>
            </a:r>
          </a:p>
          <a:p>
            <a:pPr lvl="0" rtl="0" algn="just">
              <a:lnSpc>
                <a:spcPct val="115000"/>
              </a:lnSpc>
              <a:spcBef>
                <a:spcPts val="0"/>
              </a:spcBef>
              <a:buClr>
                <a:schemeClr val="dk1"/>
              </a:buClr>
              <a:buSzPct val="27500"/>
              <a:buFont typeface="Arial"/>
              <a:buNone/>
            </a:pPr>
            <a:r>
              <a:rPr lang="en" sz="4000">
                <a:solidFill>
                  <a:srgbClr val="E06666"/>
                </a:solidFill>
                <a:latin typeface="Rancho"/>
                <a:ea typeface="Rancho"/>
                <a:cs typeface="Rancho"/>
                <a:sym typeface="Rancho"/>
              </a:rPr>
              <a:t>He stated ”... is a purely mathematical exercise which has ... little to do with practical astronomy …”. He was a scientific hero.</a:t>
            </a:r>
          </a:p>
          <a:p>
            <a:pPr lvl="0" rtl="0">
              <a:lnSpc>
                <a:spcPct val="115000"/>
              </a:lnSpc>
              <a:spcBef>
                <a:spcPts val="0"/>
              </a:spcBef>
              <a:buClr>
                <a:schemeClr val="dk1"/>
              </a:buClr>
              <a:buFont typeface="Arial"/>
              <a:buNone/>
            </a:pPr>
            <a:r>
              <a:t/>
            </a:r>
            <a:endParaRPr i="1" sz="4000">
              <a:solidFill>
                <a:schemeClr val="dk1"/>
              </a:solidFill>
            </a:endParaRPr>
          </a:p>
          <a:p>
            <a:pPr>
              <a:spcBef>
                <a:spcPts val="0"/>
              </a:spcBef>
              <a:buNone/>
            </a:pPr>
            <a:r>
              <a:t/>
            </a:r>
            <a:endParaRPr sz="4000">
              <a:solidFill>
                <a:srgbClr val="E06666"/>
              </a:solidFill>
              <a:latin typeface="Rancho"/>
              <a:ea typeface="Rancho"/>
              <a:cs typeface="Rancho"/>
              <a:sym typeface="Rancho"/>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4">
            <a:alphaModFix/>
          </a:blip>
          <a:stretch>
            <a:fillRect/>
          </a:stretch>
        </a:blipFill>
      </p:bgPr>
    </p:bg>
    <p:spTree>
      <p:nvGrpSpPr>
        <p:cNvPr id="42" name="Shape 42"/>
        <p:cNvGrpSpPr/>
        <p:nvPr/>
      </p:nvGrpSpPr>
      <p:grpSpPr>
        <a:xfrm>
          <a:off x="0" y="0"/>
          <a:ext cx="0" cy="0"/>
          <a:chOff x="0" y="0"/>
          <a:chExt cx="0" cy="0"/>
        </a:xfrm>
      </p:grpSpPr>
      <p:sp>
        <p:nvSpPr>
          <p:cNvPr id="43" name="Shape 43"/>
          <p:cNvSpPr txBox="1"/>
          <p:nvPr>
            <p:ph type="title"/>
          </p:nvPr>
        </p:nvSpPr>
        <p:spPr>
          <a:xfrm>
            <a:off x="457200" y="205978"/>
            <a:ext cx="8229600" cy="857400"/>
          </a:xfrm>
          <a:prstGeom prst="rect">
            <a:avLst/>
          </a:prstGeom>
          <a:ln cap="flat" w="9525">
            <a:solidFill>
              <a:srgbClr val="9900FF"/>
            </a:solidFill>
            <a:prstDash val="solid"/>
            <a:round/>
            <a:headEnd len="med" w="med" type="none"/>
            <a:tailEnd len="med" w="med" type="none"/>
          </a:ln>
        </p:spPr>
        <p:txBody>
          <a:bodyPr anchorCtr="0" anchor="b" bIns="91425" lIns="91425" rIns="91425" tIns="91425">
            <a:noAutofit/>
          </a:bodyPr>
          <a:lstStyle/>
          <a:p>
            <a:pPr>
              <a:spcBef>
                <a:spcPts val="0"/>
              </a:spcBef>
              <a:buNone/>
            </a:pPr>
            <a:r>
              <a:rPr b="0" lang="en" sz="7200">
                <a:solidFill>
                  <a:srgbClr val="E06666"/>
                </a:solidFill>
                <a:latin typeface="Rancho"/>
                <a:ea typeface="Rancho"/>
                <a:cs typeface="Rancho"/>
                <a:sym typeface="Rancho"/>
              </a:rPr>
              <a:t>What he made</a:t>
            </a:r>
          </a:p>
        </p:txBody>
      </p:sp>
      <p:pic>
        <p:nvPicPr>
          <p:cNvPr id="44" name="Shape 44"/>
          <p:cNvPicPr preferRelativeResize="0"/>
          <p:nvPr/>
        </p:nvPicPr>
        <p:blipFill>
          <a:blip r:embed="rId5">
            <a:alphaModFix/>
          </a:blip>
          <a:stretch>
            <a:fillRect/>
          </a:stretch>
        </p:blipFill>
        <p:spPr>
          <a:xfrm>
            <a:off x="938825" y="3363500"/>
            <a:ext cx="3653575" cy="1460400"/>
          </a:xfrm>
          <a:prstGeom prst="rect">
            <a:avLst/>
          </a:prstGeom>
          <a:noFill/>
          <a:ln>
            <a:noFill/>
          </a:ln>
        </p:spPr>
      </p:pic>
      <p:sp>
        <p:nvSpPr>
          <p:cNvPr id="45" name="Shape 45"/>
          <p:cNvSpPr txBox="1"/>
          <p:nvPr>
            <p:ph idx="1" type="body"/>
          </p:nvPr>
        </p:nvSpPr>
        <p:spPr>
          <a:xfrm>
            <a:off x="457200" y="1247125"/>
            <a:ext cx="8229600" cy="3725699"/>
          </a:xfrm>
          <a:prstGeom prst="rect">
            <a:avLst/>
          </a:prstGeom>
          <a:ln cap="flat" w="9525">
            <a:solidFill>
              <a:srgbClr val="9900FF"/>
            </a:solidFill>
            <a:prstDash val="solid"/>
            <a:round/>
            <a:headEnd len="med" w="med" type="none"/>
            <a:tailEnd len="med" w="med" type="none"/>
          </a:ln>
        </p:spPr>
        <p:txBody>
          <a:bodyPr anchorCtr="0" anchor="t" bIns="91425" lIns="91425" rIns="91425" tIns="91425">
            <a:noAutofit/>
          </a:bodyPr>
          <a:lstStyle/>
          <a:p>
            <a:pPr lvl="0" rtl="0">
              <a:spcBef>
                <a:spcPts val="0"/>
              </a:spcBef>
              <a:buNone/>
            </a:pPr>
            <a:r>
              <a:rPr lang="en" sz="4000">
                <a:solidFill>
                  <a:srgbClr val="E06666"/>
                </a:solidFill>
                <a:latin typeface="Rancho"/>
                <a:ea typeface="Rancho"/>
                <a:cs typeface="Rancho"/>
                <a:sym typeface="Rancho"/>
              </a:rPr>
              <a:t>Aristarchus made the first model showing that the sun was in the middle of the universe. Here is a picture...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9" name="Shape 49"/>
        <p:cNvGrpSpPr/>
        <p:nvPr/>
      </p:nvGrpSpPr>
      <p:grpSpPr>
        <a:xfrm>
          <a:off x="0" y="0"/>
          <a:ext cx="0" cy="0"/>
          <a:chOff x="0" y="0"/>
          <a:chExt cx="0" cy="0"/>
        </a:xfrm>
      </p:grpSpPr>
      <p:sp>
        <p:nvSpPr>
          <p:cNvPr id="50" name="Shape 50"/>
          <p:cNvSpPr txBox="1"/>
          <p:nvPr>
            <p:ph type="title"/>
          </p:nvPr>
        </p:nvSpPr>
        <p:spPr>
          <a:xfrm>
            <a:off x="457200" y="189749"/>
            <a:ext cx="8229600" cy="4736099"/>
          </a:xfrm>
          <a:prstGeom prst="rect">
            <a:avLst/>
          </a:prstGeom>
        </p:spPr>
        <p:txBody>
          <a:bodyPr anchorCtr="0" anchor="b" bIns="91425" lIns="91425" rIns="91425" tIns="91425">
            <a:noAutofit/>
          </a:bodyPr>
          <a:lstStyle/>
          <a:p>
            <a:pPr>
              <a:spcBef>
                <a:spcPts val="0"/>
              </a:spcBef>
              <a:buNone/>
            </a:pPr>
            <a:r>
              <a:t/>
            </a:r>
            <a:endParaRPr>
              <a:solidFill>
                <a:srgbClr val="CC4125"/>
              </a:solidFill>
            </a:endParaRPr>
          </a:p>
        </p:txBody>
      </p:sp>
      <p:sp>
        <p:nvSpPr>
          <p:cNvPr id="51" name="Shape 51"/>
          <p:cNvSpPr txBox="1"/>
          <p:nvPr>
            <p:ph idx="1" type="body"/>
          </p:nvPr>
        </p:nvSpPr>
        <p:spPr>
          <a:xfrm>
            <a:off x="457200" y="657725"/>
            <a:ext cx="8229600" cy="4268100"/>
          </a:xfrm>
          <a:prstGeom prst="rect">
            <a:avLst/>
          </a:prstGeom>
          <a:ln cap="flat" w="9525">
            <a:solidFill>
              <a:srgbClr val="9900FF"/>
            </a:solidFill>
            <a:prstDash val="solid"/>
            <a:round/>
            <a:headEnd len="med" w="med" type="none"/>
            <a:tailEnd len="med" w="med" type="none"/>
          </a:ln>
        </p:spPr>
        <p:txBody>
          <a:bodyPr anchorCtr="0" anchor="t" bIns="91425" lIns="91425" rIns="91425" tIns="91425">
            <a:noAutofit/>
          </a:bodyPr>
          <a:lstStyle/>
          <a:p>
            <a:pPr>
              <a:spcBef>
                <a:spcPts val="0"/>
              </a:spcBef>
              <a:buNone/>
            </a:pPr>
            <a:r>
              <a:t/>
            </a:r>
            <a:endParaRPr/>
          </a:p>
        </p:txBody>
      </p:sp>
      <p:sp>
        <p:nvSpPr>
          <p:cNvPr id="52" name="Shape 52"/>
          <p:cNvSpPr txBox="1"/>
          <p:nvPr/>
        </p:nvSpPr>
        <p:spPr>
          <a:xfrm>
            <a:off x="1625400" y="310100"/>
            <a:ext cx="6159300" cy="718500"/>
          </a:xfrm>
          <a:prstGeom prst="rect">
            <a:avLst/>
          </a:prstGeom>
          <a:noFill/>
          <a:ln>
            <a:noFill/>
          </a:ln>
        </p:spPr>
        <p:txBody>
          <a:bodyPr anchorCtr="0" anchor="t" bIns="91425" lIns="91425" rIns="91425" tIns="91425">
            <a:noAutofit/>
          </a:bodyPr>
          <a:lstStyle/>
          <a:p>
            <a:pPr algn="ctr">
              <a:spcBef>
                <a:spcPts val="0"/>
              </a:spcBef>
              <a:buNone/>
            </a:pPr>
            <a:r>
              <a:rPr lang="en" sz="9600">
                <a:solidFill>
                  <a:srgbClr val="E06666"/>
                </a:solidFill>
                <a:latin typeface="Rancho"/>
                <a:ea typeface="Rancho"/>
                <a:cs typeface="Rancho"/>
                <a:sym typeface="Rancho"/>
              </a:rPr>
              <a:t>Here is an example of his model </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2500" fill="hold"/>
                                        <p:tgtEl>
                                          <p:spTgt spid="52"/>
                                        </p:tgtEl>
                                        <p:attrNameLst>
                                          <p:attrName>r</p:attrName>
                                        </p:attrNameLst>
                                      </p:cBhvr>
                                    </p:animRot>
                                  </p:childTnLst>
                                </p:cTn>
                              </p:par>
                            </p:childTnLst>
                          </p:cTn>
                        </p:par>
                        <p:par>
                          <p:cTn fill="hold">
                            <p:stCondLst>
                              <p:cond delay="2500"/>
                            </p:stCondLst>
                            <p:childTnLst>
                              <p:par>
                                <p:cTn fill="hold" nodeType="afterEffect" presetClass="entr" presetID="2" presetSubtype="8">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2500"/>
                                        <p:tgtEl>
                                          <p:spTgt spid="5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56" name="Shape 56"/>
        <p:cNvGrpSpPr/>
        <p:nvPr/>
      </p:nvGrpSpPr>
      <p:grpSpPr>
        <a:xfrm>
          <a:off x="0" y="0"/>
          <a:ext cx="0" cy="0"/>
          <a:chOff x="0" y="0"/>
          <a:chExt cx="0" cy="0"/>
        </a:xfrm>
      </p:grpSpPr>
      <p:sp>
        <p:nvSpPr>
          <p:cNvPr id="57" name="Shape 5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t/>
            </a:r>
            <a:endParaRPr/>
          </a:p>
        </p:txBody>
      </p:sp>
      <p:sp>
        <p:nvSpPr>
          <p:cNvPr id="58" name="Shape 58"/>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t/>
            </a:r>
            <a:endParaRPr/>
          </a:p>
        </p:txBody>
      </p:sp>
      <p:pic>
        <p:nvPicPr>
          <p:cNvPr id="59" name="Shape 59"/>
          <p:cNvPicPr preferRelativeResize="0"/>
          <p:nvPr/>
        </p:nvPicPr>
        <p:blipFill>
          <a:blip r:embed="rId3">
            <a:alphaModFix/>
          </a:blip>
          <a:stretch>
            <a:fillRect/>
          </a:stretch>
        </p:blipFill>
        <p:spPr>
          <a:xfrm>
            <a:off x="-23487" y="46975"/>
            <a:ext cx="9190974" cy="51435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63" name="Shape 63"/>
        <p:cNvGrpSpPr/>
        <p:nvPr/>
      </p:nvGrpSpPr>
      <p:grpSpPr>
        <a:xfrm>
          <a:off x="0" y="0"/>
          <a:ext cx="0" cy="0"/>
          <a:chOff x="0" y="0"/>
          <a:chExt cx="0" cy="0"/>
        </a:xfrm>
      </p:grpSpPr>
      <p:sp>
        <p:nvSpPr>
          <p:cNvPr id="64" name="Shape 64"/>
          <p:cNvSpPr txBox="1"/>
          <p:nvPr>
            <p:ph idx="1" type="body"/>
          </p:nvPr>
        </p:nvSpPr>
        <p:spPr>
          <a:xfrm>
            <a:off x="457200" y="175850"/>
            <a:ext cx="8229600" cy="4750200"/>
          </a:xfrm>
          <a:prstGeom prst="rect">
            <a:avLst/>
          </a:prstGeom>
        </p:spPr>
        <p:txBody>
          <a:bodyPr anchorCtr="0" anchor="t" bIns="91425" lIns="91425" rIns="91425" tIns="91425">
            <a:noAutofit/>
          </a:bodyPr>
          <a:lstStyle/>
          <a:p>
            <a:pPr rtl="0">
              <a:spcBef>
                <a:spcPts val="0"/>
              </a:spcBef>
              <a:buNone/>
            </a:pPr>
            <a:r>
              <a:rPr lang="en" sz="4500">
                <a:solidFill>
                  <a:srgbClr val="DD7E6B"/>
                </a:solidFill>
                <a:latin typeface="Rancho"/>
                <a:ea typeface="Rancho"/>
                <a:cs typeface="Rancho"/>
                <a:sym typeface="Rancho"/>
              </a:rPr>
              <a:t>His model was called the Heliocentric Model. </a:t>
            </a:r>
          </a:p>
          <a:p>
            <a:pPr>
              <a:spcBef>
                <a:spcPts val="0"/>
              </a:spcBef>
              <a:buNone/>
            </a:pPr>
            <a:r>
              <a:t/>
            </a:r>
            <a:endParaRPr sz="4500">
              <a:solidFill>
                <a:srgbClr val="DD7E6B"/>
              </a:solidFill>
              <a:latin typeface="Rancho"/>
              <a:ea typeface="Rancho"/>
              <a:cs typeface="Rancho"/>
              <a:sym typeface="Rancho"/>
            </a:endParaRPr>
          </a:p>
        </p:txBody>
      </p:sp>
      <p:pic>
        <p:nvPicPr>
          <p:cNvPr id="65" name="Shape 65"/>
          <p:cNvPicPr preferRelativeResize="0"/>
          <p:nvPr/>
        </p:nvPicPr>
        <p:blipFill>
          <a:blip r:embed="rId3">
            <a:alphaModFix/>
          </a:blip>
          <a:stretch>
            <a:fillRect/>
          </a:stretch>
        </p:blipFill>
        <p:spPr>
          <a:xfrm>
            <a:off x="457200" y="1105825"/>
            <a:ext cx="7960725" cy="38202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Shape 70"/>
          <p:cNvSpPr txBox="1"/>
          <p:nvPr>
            <p:ph type="title"/>
          </p:nvPr>
        </p:nvSpPr>
        <p:spPr>
          <a:xfrm>
            <a:off x="457200" y="205978"/>
            <a:ext cx="8229600" cy="857400"/>
          </a:xfrm>
          <a:prstGeom prst="rect">
            <a:avLst/>
          </a:prstGeom>
          <a:ln cap="flat" w="9525">
            <a:solidFill>
              <a:srgbClr val="9900FF"/>
            </a:solidFill>
            <a:prstDash val="solid"/>
            <a:round/>
            <a:headEnd len="med" w="med" type="none"/>
            <a:tailEnd len="med" w="med" type="none"/>
          </a:ln>
        </p:spPr>
        <p:txBody>
          <a:bodyPr anchorCtr="0" anchor="b" bIns="91425" lIns="91425" rIns="91425" tIns="91425">
            <a:noAutofit/>
          </a:bodyPr>
          <a:lstStyle/>
          <a:p>
            <a:pPr>
              <a:spcBef>
                <a:spcPts val="0"/>
              </a:spcBef>
              <a:buNone/>
            </a:pPr>
            <a:r>
              <a:rPr lang="en" sz="4800">
                <a:solidFill>
                  <a:srgbClr val="E06666"/>
                </a:solidFill>
                <a:latin typeface="Rancho"/>
                <a:ea typeface="Rancho"/>
                <a:cs typeface="Rancho"/>
                <a:sym typeface="Rancho"/>
              </a:rPr>
              <a:t>Information</a:t>
            </a:r>
          </a:p>
        </p:txBody>
      </p:sp>
      <p:sp>
        <p:nvSpPr>
          <p:cNvPr id="71" name="Shape 71"/>
          <p:cNvSpPr txBox="1"/>
          <p:nvPr>
            <p:ph idx="1" type="body"/>
          </p:nvPr>
        </p:nvSpPr>
        <p:spPr>
          <a:xfrm>
            <a:off x="457200" y="1188400"/>
            <a:ext cx="8229600" cy="3725699"/>
          </a:xfrm>
          <a:prstGeom prst="rect">
            <a:avLst/>
          </a:prstGeom>
          <a:ln cap="flat" w="9525">
            <a:solidFill>
              <a:srgbClr val="9900FF"/>
            </a:solidFill>
            <a:prstDash val="solid"/>
            <a:round/>
            <a:headEnd len="med" w="med" type="none"/>
            <a:tailEnd len="med" w="med" type="none"/>
          </a:ln>
        </p:spPr>
        <p:txBody>
          <a:bodyPr anchorCtr="0" anchor="t" bIns="91425" lIns="91425" rIns="91425" tIns="91425">
            <a:noAutofit/>
          </a:bodyPr>
          <a:lstStyle/>
          <a:p>
            <a:pPr>
              <a:spcBef>
                <a:spcPts val="0"/>
              </a:spcBef>
              <a:buNone/>
            </a:pPr>
            <a:r>
              <a:rPr lang="en" sz="3600">
                <a:solidFill>
                  <a:srgbClr val="E06666"/>
                </a:solidFill>
                <a:latin typeface="Rancho"/>
                <a:ea typeface="Rancho"/>
                <a:cs typeface="Rancho"/>
                <a:sym typeface="Rancho"/>
              </a:rPr>
              <a:t>On the last slide was a diagram that Aristarchus made. It shows that all the planets orbit the sun. As the sun stays still, all of the planets are orbiting the sun, while the stars stay put in one place. The red and blue dots represent the planets orbiting and circling the sun.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Shape 76"/>
          <p:cNvSpPr txBox="1"/>
          <p:nvPr>
            <p:ph idx="1" type="body"/>
          </p:nvPr>
        </p:nvSpPr>
        <p:spPr>
          <a:xfrm>
            <a:off x="457200" y="1200150"/>
            <a:ext cx="8229600" cy="3725699"/>
          </a:xfrm>
          <a:prstGeom prst="rect">
            <a:avLst/>
          </a:prstGeom>
          <a:ln cap="flat" w="9525">
            <a:solidFill>
              <a:srgbClr val="9900FF"/>
            </a:solidFill>
            <a:prstDash val="solid"/>
            <a:round/>
            <a:headEnd len="med" w="med" type="none"/>
            <a:tailEnd len="med" w="med" type="none"/>
          </a:ln>
        </p:spPr>
        <p:txBody>
          <a:bodyPr anchorCtr="0" anchor="t" bIns="91425" lIns="91425" rIns="91425" tIns="91425">
            <a:noAutofit/>
          </a:bodyPr>
          <a:lstStyle/>
          <a:p>
            <a:pPr indent="457200">
              <a:spcBef>
                <a:spcPts val="0"/>
              </a:spcBef>
              <a:buNone/>
            </a:pPr>
            <a:r>
              <a:rPr lang="en">
                <a:solidFill>
                  <a:srgbClr val="E06666"/>
                </a:solidFill>
                <a:latin typeface="Rancho"/>
                <a:ea typeface="Rancho"/>
                <a:cs typeface="Rancho"/>
                <a:sym typeface="Rancho"/>
              </a:rPr>
              <a:t>Aristarchus wrote a scientific book about the heliocentric solar system. Sadly the book was lost before anybody had a chance to read it. He was one astronomer that used the concept of parallax. That is what showed that the stars were a long distance away from Earth. He believed Earth was rotating on it’s own axis. Aristarchus even tried to calculate the sizes of the moon and the sun. About 23 centuries ago, Aristarchus finally discovered that the Earth and the planets orbit the sun.</a:t>
            </a:r>
          </a:p>
        </p:txBody>
      </p:sp>
      <p:sp>
        <p:nvSpPr>
          <p:cNvPr id="77" name="Shape 77"/>
          <p:cNvSpPr txBox="1"/>
          <p:nvPr>
            <p:ph type="title"/>
          </p:nvPr>
        </p:nvSpPr>
        <p:spPr>
          <a:xfrm>
            <a:off x="393050" y="205978"/>
            <a:ext cx="8229600" cy="857400"/>
          </a:xfrm>
          <a:prstGeom prst="rect">
            <a:avLst/>
          </a:prstGeom>
          <a:ln cap="flat" w="9525">
            <a:solidFill>
              <a:srgbClr val="9900FF"/>
            </a:solidFill>
            <a:prstDash val="solid"/>
            <a:round/>
            <a:headEnd len="med" w="med" type="none"/>
            <a:tailEnd len="med" w="med" type="none"/>
          </a:ln>
        </p:spPr>
        <p:txBody>
          <a:bodyPr anchorCtr="0" anchor="b" bIns="91425" lIns="91425" rIns="91425" tIns="91425">
            <a:noAutofit/>
          </a:bodyPr>
          <a:lstStyle/>
          <a:p>
            <a:pPr>
              <a:spcBef>
                <a:spcPts val="0"/>
              </a:spcBef>
              <a:buNone/>
            </a:pPr>
            <a:r>
              <a:rPr lang="en">
                <a:solidFill>
                  <a:srgbClr val="E06666"/>
                </a:solidFill>
                <a:latin typeface="Rancho"/>
                <a:ea typeface="Rancho"/>
                <a:cs typeface="Rancho"/>
                <a:sym typeface="Rancho"/>
              </a:rPr>
              <a:t>Facts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dark">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